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1" r:id="rId3"/>
    <p:sldId id="261" r:id="rId4"/>
    <p:sldId id="272" r:id="rId5"/>
    <p:sldId id="269" r:id="rId6"/>
    <p:sldId id="282" r:id="rId7"/>
    <p:sldId id="275" r:id="rId8"/>
    <p:sldId id="283" r:id="rId9"/>
    <p:sldId id="284" r:id="rId10"/>
    <p:sldId id="285" r:id="rId11"/>
    <p:sldId id="277" r:id="rId12"/>
    <p:sldId id="286" r:id="rId13"/>
    <p:sldId id="278" r:id="rId14"/>
    <p:sldId id="279" r:id="rId15"/>
    <p:sldId id="287" r:id="rId16"/>
    <p:sldId id="288" r:id="rId17"/>
    <p:sldId id="280" r:id="rId18"/>
    <p:sldId id="273" r:id="rId19"/>
    <p:sldId id="281" r:id="rId20"/>
    <p:sldId id="260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Разработка и обучение моделей машинного обучения для прогнозирования свойств композитных материалов</a:t>
            </a:r>
            <a:endParaRPr lang="ru-RU" dirty="0">
              <a:latin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sz="2800" dirty="0"/>
              <a:t>Федосеев Алексей Анатольевич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52273" y="1691658"/>
            <a:ext cx="6991225" cy="435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endParaRPr lang="ru-RU" sz="1600" dirty="0">
              <a:latin typeface="+mn-lt"/>
            </a:endParaRPr>
          </a:p>
          <a:p>
            <a:r>
              <a:rPr lang="ru-RU" sz="1600" b="1" dirty="0">
                <a:latin typeface="+mn-lt"/>
              </a:rPr>
              <a:t>Нормализация данных:</a:t>
            </a:r>
            <a:endParaRPr lang="ru-RU" sz="1600" dirty="0">
              <a:latin typeface="+mn-lt"/>
            </a:endParaRPr>
          </a:p>
          <a:p>
            <a:r>
              <a:rPr lang="ru-RU" sz="1600" dirty="0">
                <a:latin typeface="+mn-lt"/>
              </a:rPr>
              <a:t>Для нормализации данных были использованы два метода: сначала </a:t>
            </a:r>
            <a:r>
              <a:rPr lang="ru-RU" sz="1600" b="1" dirty="0" err="1">
                <a:latin typeface="+mn-lt"/>
              </a:rPr>
              <a:t>MinMaxScaler</a:t>
            </a:r>
            <a:r>
              <a:rPr lang="ru-RU" sz="1600" b="1" dirty="0">
                <a:latin typeface="+mn-lt"/>
              </a:rPr>
              <a:t>()</a:t>
            </a:r>
            <a:r>
              <a:rPr lang="ru-RU" sz="1600" dirty="0">
                <a:latin typeface="+mn-lt"/>
              </a:rPr>
              <a:t>, который привел значения в диапазон от 0 до 1, а затем </a:t>
            </a:r>
            <a:r>
              <a:rPr lang="ru-RU" sz="1600" b="1" dirty="0" err="1">
                <a:latin typeface="+mn-lt"/>
              </a:rPr>
              <a:t>Normalizer</a:t>
            </a:r>
            <a:r>
              <a:rPr lang="ru-RU" sz="1600" b="1" dirty="0">
                <a:latin typeface="+mn-lt"/>
              </a:rPr>
              <a:t>()</a:t>
            </a:r>
            <a:r>
              <a:rPr lang="ru-RU" sz="1600" dirty="0">
                <a:latin typeface="+mn-lt"/>
              </a:rPr>
              <a:t>, нормализующий данные так, чтобы их нормы равнялись единице. Однако применение </a:t>
            </a:r>
            <a:r>
              <a:rPr lang="ru-RU" sz="1600" dirty="0" err="1">
                <a:latin typeface="+mn-lt"/>
              </a:rPr>
              <a:t>Normalizer</a:t>
            </a:r>
            <a:r>
              <a:rPr lang="ru-RU" sz="1600" dirty="0">
                <a:latin typeface="+mn-lt"/>
              </a:rPr>
              <a:t>() привело к увеличению количества выбросов, что может указывать на чувствительность метода к аномальным данным. Возможно, потребуется дополнительная обработка выбросов или использование других методов нормализации для минимизации их влияния на модель.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2999204" y="434896"/>
            <a:ext cx="4004074" cy="700397"/>
            <a:chOff x="1273604" y="3465272"/>
            <a:chExt cx="4822396" cy="700397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273604" y="3465272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lvl="1" algn="ctr">
                <a:lnSpc>
                  <a:spcPct val="150000"/>
                </a:lnSpc>
                <a:spcBef>
                  <a:spcPts val="1500"/>
                </a:spcBef>
                <a:spcAft>
                  <a:spcPts val="1500"/>
                </a:spcAft>
              </a:pPr>
              <a:r>
                <a:rPr lang="ru-RU" sz="2400" b="1" dirty="0">
                  <a:solidFill>
                    <a:schemeClr val="accent1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Предобработка данных</a:t>
              </a:r>
              <a:endParaRPr lang="ru-RU" sz="2400" dirty="0">
                <a:solidFill>
                  <a:schemeClr val="accent1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840ED6-2406-4431-8618-FDE2E6E62D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37406" y="1135293"/>
            <a:ext cx="4383096" cy="217309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4DBD689-5851-4845-914F-290D3FF475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7406" y="3308387"/>
            <a:ext cx="4383096" cy="217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1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628" y="1465363"/>
            <a:ext cx="11350868" cy="4352701"/>
          </a:xfrm>
        </p:spPr>
        <p:txBody>
          <a:bodyPr>
            <a:normAutofit fontScale="70000" lnSpcReduction="20000"/>
          </a:bodyPr>
          <a:lstStyle/>
          <a:p>
            <a:pPr marL="76200" indent="0">
              <a:buNone/>
            </a:pPr>
            <a:r>
              <a:rPr lang="ru-RU" sz="3600" dirty="0"/>
              <a:t>Методы машинного обучения:</a:t>
            </a:r>
          </a:p>
          <a:p>
            <a:r>
              <a:rPr lang="ru-RU" sz="3600" dirty="0"/>
              <a:t>Регрессия: </a:t>
            </a:r>
            <a:r>
              <a:rPr lang="en-US" sz="3600" dirty="0"/>
              <a:t>SVM, Random Forest, Linear Regression, Gradient Boosting </a:t>
            </a:r>
            <a:r>
              <a:rPr lang="ru-RU" sz="3600" dirty="0"/>
              <a:t>и другие</a:t>
            </a:r>
          </a:p>
          <a:p>
            <a:pPr marL="76200" indent="0">
              <a:buNone/>
            </a:pPr>
            <a:endParaRPr lang="ru-RU" sz="3600" dirty="0"/>
          </a:p>
          <a:p>
            <a:pPr marL="76200" indent="0">
              <a:buNone/>
            </a:pPr>
            <a:r>
              <a:rPr lang="ru-RU" sz="3600" dirty="0"/>
              <a:t>Процесс обучения:</a:t>
            </a:r>
          </a:p>
          <a:p>
            <a:r>
              <a:rPr lang="ru-RU" sz="3600" dirty="0"/>
              <a:t>Разделение данных на обучающие и тестовые выборки.</a:t>
            </a:r>
          </a:p>
          <a:p>
            <a:r>
              <a:rPr lang="ru-RU" sz="3600" dirty="0"/>
              <a:t>Проверка базовых моделей.</a:t>
            </a:r>
          </a:p>
          <a:p>
            <a:r>
              <a:rPr lang="ru-RU" sz="3600" dirty="0"/>
              <a:t>Оптимизация гиперпараметров.</a:t>
            </a:r>
          </a:p>
          <a:p>
            <a:pPr marL="76200" indent="0">
              <a:buNone/>
            </a:pPr>
            <a:endParaRPr lang="ru-RU" sz="3600" dirty="0"/>
          </a:p>
          <a:p>
            <a:pPr marL="76200" indent="0">
              <a:buNone/>
            </a:pPr>
            <a:r>
              <a:rPr lang="ru-RU" sz="3600" dirty="0"/>
              <a:t>Результаты:</a:t>
            </a:r>
          </a:p>
          <a:p>
            <a:r>
              <a:rPr lang="ru-RU" sz="3600" dirty="0"/>
              <a:t> Все модели не показали значительного улучшения по сравнению с базовой моделью.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  <a:latin typeface="+mj-lt"/>
                </a:rPr>
                <a:t>Разработка и обучение моделей</a:t>
              </a:r>
              <a:endParaRPr lang="ru-RU" sz="2800" b="1" spc="180" dirty="0">
                <a:solidFill>
                  <a:schemeClr val="accent1"/>
                </a:solidFill>
                <a:latin typeface="+mj-lt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55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43338" y="1879558"/>
            <a:ext cx="5303140" cy="121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cxnSp>
        <p:nvCxnSpPr>
          <p:cNvPr id="9" name="Google Shape;213;p9">
            <a:extLst>
              <a:ext uri="{FF2B5EF4-FFF2-40B4-BE49-F238E27FC236}">
                <a16:creationId xmlns:a16="http://schemas.microsoft.com/office/drawing/2014/main" id="{0C480937-F08C-4A40-946A-9FA8434D6EA0}"/>
              </a:ext>
            </a:extLst>
          </p:cNvPr>
          <p:cNvCxnSpPr>
            <a:cxnSpLocks/>
          </p:cNvCxnSpPr>
          <p:nvPr/>
        </p:nvCxnSpPr>
        <p:spPr>
          <a:xfrm>
            <a:off x="558782" y="1837678"/>
            <a:ext cx="0" cy="3800485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214;p9">
            <a:extLst>
              <a:ext uri="{FF2B5EF4-FFF2-40B4-BE49-F238E27FC236}">
                <a16:creationId xmlns:a16="http://schemas.microsoft.com/office/drawing/2014/main" id="{8E660AC8-2945-4581-B887-9EB868DF2EA6}"/>
              </a:ext>
            </a:extLst>
          </p:cNvPr>
          <p:cNvCxnSpPr>
            <a:cxnSpLocks/>
          </p:cNvCxnSpPr>
          <p:nvPr/>
        </p:nvCxnSpPr>
        <p:spPr>
          <a:xfrm flipV="1">
            <a:off x="559293" y="5627572"/>
            <a:ext cx="825048" cy="21183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215;p9">
            <a:extLst>
              <a:ext uri="{FF2B5EF4-FFF2-40B4-BE49-F238E27FC236}">
                <a16:creationId xmlns:a16="http://schemas.microsoft.com/office/drawing/2014/main" id="{7057A822-034F-4B62-9A1A-674FAE24E888}"/>
              </a:ext>
            </a:extLst>
          </p:cNvPr>
          <p:cNvCxnSpPr>
            <a:cxnSpLocks/>
          </p:cNvCxnSpPr>
          <p:nvPr/>
        </p:nvCxnSpPr>
        <p:spPr>
          <a:xfrm>
            <a:off x="558782" y="1839897"/>
            <a:ext cx="82555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2956388" y="465969"/>
            <a:ext cx="4000108" cy="967429"/>
            <a:chOff x="1278381" y="3499669"/>
            <a:chExt cx="4817619" cy="967429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278381" y="3801098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lvl="1" algn="ctr">
                <a:lnSpc>
                  <a:spcPct val="150000"/>
                </a:lnSpc>
                <a:spcBef>
                  <a:spcPts val="1500"/>
                </a:spcBef>
                <a:spcAft>
                  <a:spcPts val="1500"/>
                </a:spcAft>
              </a:pPr>
              <a:r>
                <a:rPr lang="ru-RU" sz="1800" b="1" dirty="0">
                  <a:solidFill>
                    <a:schemeClr val="accent1"/>
                  </a:solidFill>
                  <a:latin typeface="+mj-lt"/>
                  <a:ea typeface="Arial" panose="020B0604020202020204" pitchFamily="34" charset="0"/>
                  <a:cs typeface="Times New Roman" panose="02020603050405020304" pitchFamily="18" charset="0"/>
                </a:rPr>
                <a:t>Результаты обучения моделей</a:t>
              </a:r>
              <a:endParaRPr lang="ru-RU" sz="1800" dirty="0">
                <a:solidFill>
                  <a:schemeClr val="accent1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5E161B3-60E9-45D0-9FD7-48A77A7C7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559" y="67189"/>
            <a:ext cx="4789975" cy="319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24A55E52-E4DE-4818-B8B7-0BE35C19031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559" y="3258105"/>
            <a:ext cx="4789975" cy="78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80F368-FA28-4684-92A6-985B4F872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317" y="4039580"/>
            <a:ext cx="4810218" cy="2454918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DA1538FB-2FB5-4995-B7B2-E58CAFE7A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338" y="1849543"/>
            <a:ext cx="6108724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Проблемы низкой эффективности моделей: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Одна из причин низкой эффективности моделей — свойства композитных материалов зависят не только от линейных зависимостей между переменными, но и от комбинации и характеристик исходных материалов. Для более точного моделирования взаимодействий компонентов могут потребоваться более сложные модели, такие как нейронные сети, или методы, учитывающие множественные факторы.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Для улучшения результатов можно рассмотреть использование более сложных моделей или подходов, таких как </a:t>
            </a:r>
            <a:r>
              <a:rPr kumimoji="0" lang="ru-RU" altLang="ru-RU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фичеринг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, который учтет больше факторов и их взаимодействия.</a:t>
            </a:r>
          </a:p>
        </p:txBody>
      </p:sp>
    </p:spTree>
    <p:extLst>
      <p:ext uri="{BB962C8B-B14F-4D97-AF65-F5344CB8AC3E}">
        <p14:creationId xmlns:p14="http://schemas.microsoft.com/office/powerpoint/2010/main" val="74612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562" y="1840529"/>
            <a:ext cx="8325044" cy="3700584"/>
          </a:xfrm>
        </p:spPr>
        <p:txBody>
          <a:bodyPr>
            <a:normAutofit fontScale="85000" lnSpcReduction="20000"/>
          </a:bodyPr>
          <a:lstStyle/>
          <a:p>
            <a:r>
              <a:rPr lang="ru-RU" sz="2800" dirty="0"/>
              <a:t>Если модели машинного обучения показывают неудовлетворительные результаты, использование среднего значения переменной в качестве прогноза может быть обоснованным подходом. Это простая модель, часто служащая «эталоном» для оценки других моделей.</a:t>
            </a:r>
          </a:p>
          <a:p>
            <a:r>
              <a:rPr lang="ru-RU" sz="2800" dirty="0"/>
              <a:t>Если результаты модели не значительно превышают прогноз, основанный на среднем значении, это может свидетельствовать о том, что выбранные методы не дают значительного улучшения. В таких случаях прогноз с использованием среднего значения может быть не хуже сложных моделей, особенно если последние не способны уловить ключевые закономерности в данных.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2954816" y="386262"/>
            <a:ext cx="4048462" cy="749031"/>
            <a:chOff x="1220145" y="3416638"/>
            <a:chExt cx="4875855" cy="749031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220145" y="3416638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lvl="1" algn="ctr">
                <a:lnSpc>
                  <a:spcPct val="150000"/>
                </a:lnSpc>
                <a:spcBef>
                  <a:spcPts val="1500"/>
                </a:spcBef>
                <a:spcAft>
                  <a:spcPts val="1500"/>
                </a:spcAft>
              </a:pPr>
              <a:r>
                <a:rPr lang="ru-RU" sz="2400" b="1" dirty="0">
                  <a:solidFill>
                    <a:schemeClr val="accent1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Тестирование модели</a:t>
              </a:r>
              <a:endParaRPr lang="ru-RU" sz="2400" dirty="0">
                <a:solidFill>
                  <a:schemeClr val="accent1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0" name="Текст 2">
            <a:extLst>
              <a:ext uri="{FF2B5EF4-FFF2-40B4-BE49-F238E27FC236}">
                <a16:creationId xmlns:a16="http://schemas.microsoft.com/office/drawing/2014/main" id="{35797514-5CAA-4C97-9A6F-A0FF51383BC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11350503" cy="600690"/>
          </a:xfrm>
        </p:spPr>
        <p:txBody>
          <a:bodyPr>
            <a:normAutofit/>
          </a:bodyPr>
          <a:lstStyle/>
          <a:p>
            <a:r>
              <a:rPr lang="ru-RU" sz="2000" dirty="0"/>
              <a:t>Использование среднего значения как эталона</a:t>
            </a:r>
            <a:endParaRPr lang="ru-RU" sz="28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9B508F3-EE4D-48DA-A351-C80287D9AB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51" y="1840529"/>
            <a:ext cx="3038475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56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562" y="2054073"/>
            <a:ext cx="11187444" cy="3580891"/>
          </a:xfrm>
        </p:spPr>
        <p:txBody>
          <a:bodyPr>
            <a:normAutofit fontScale="85000" lnSpcReduction="20000"/>
          </a:bodyPr>
          <a:lstStyle/>
          <a:p>
            <a:pPr marL="76200" indent="0">
              <a:buNone/>
            </a:pPr>
            <a:r>
              <a:rPr lang="ru-RU" sz="3600" dirty="0"/>
              <a:t>Методы:</a:t>
            </a:r>
          </a:p>
          <a:p>
            <a:r>
              <a:rPr lang="ru-RU" sz="3600" dirty="0"/>
              <a:t>Использование </a:t>
            </a:r>
            <a:r>
              <a:rPr lang="ru-RU" sz="3600" dirty="0" err="1"/>
              <a:t>Keras</a:t>
            </a:r>
            <a:r>
              <a:rPr lang="ru-RU" sz="3600" dirty="0"/>
              <a:t> для построения нейронных сетей.</a:t>
            </a:r>
          </a:p>
          <a:p>
            <a:r>
              <a:rPr lang="ru-RU" sz="3600" dirty="0"/>
              <a:t>Оптимизация гиперпараметров с помощью </a:t>
            </a:r>
            <a:r>
              <a:rPr lang="ru-RU" sz="3600" dirty="0" err="1"/>
              <a:t>KerasClassifier</a:t>
            </a:r>
            <a:r>
              <a:rPr lang="ru-RU" sz="3600" dirty="0"/>
              <a:t>.</a:t>
            </a:r>
          </a:p>
          <a:p>
            <a:endParaRPr lang="ru-RU" sz="3600" dirty="0"/>
          </a:p>
          <a:p>
            <a:pPr marL="76200" indent="0">
              <a:buNone/>
            </a:pPr>
            <a:r>
              <a:rPr lang="ru-RU" sz="3600" dirty="0"/>
              <a:t>Результаты:</a:t>
            </a:r>
          </a:p>
          <a:p>
            <a:r>
              <a:rPr lang="ru-RU" sz="3600" dirty="0"/>
              <a:t>Модели с нейронными сетями показали такие же неудовлетворительные результаты, как и традиционные методы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dirty="0">
                  <a:solidFill>
                    <a:schemeClr val="accent1"/>
                  </a:solidFill>
                  <a:latin typeface="+mj-lt"/>
                </a:rPr>
                <a:t>Нейронные сети</a:t>
              </a:r>
              <a:endParaRPr lang="ru-RU" sz="2800" spc="180" dirty="0">
                <a:solidFill>
                  <a:schemeClr val="accent1"/>
                </a:solidFill>
                <a:latin typeface="+mj-lt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0" name="Текст 2">
            <a:extLst>
              <a:ext uri="{FF2B5EF4-FFF2-40B4-BE49-F238E27FC236}">
                <a16:creationId xmlns:a16="http://schemas.microsoft.com/office/drawing/2014/main" id="{35797514-5CAA-4C97-9A6F-A0FF51383BC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11350503" cy="600690"/>
          </a:xfrm>
        </p:spPr>
        <p:txBody>
          <a:bodyPr>
            <a:normAutofit fontScale="62500" lnSpcReduction="20000"/>
          </a:bodyPr>
          <a:lstStyle/>
          <a:p>
            <a:r>
              <a:rPr lang="ru-RU" sz="2800" dirty="0"/>
              <a:t>Описание: Построение нейронной сети для прогнозирования соотношения «матрица – наполнитель».</a:t>
            </a:r>
          </a:p>
        </p:txBody>
      </p:sp>
    </p:spTree>
    <p:extLst>
      <p:ext uri="{BB962C8B-B14F-4D97-AF65-F5344CB8AC3E}">
        <p14:creationId xmlns:p14="http://schemas.microsoft.com/office/powerpoint/2010/main" val="34935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43338" y="1879558"/>
            <a:ext cx="5303140" cy="121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 dirty="0"/>
          </a:p>
        </p:txBody>
      </p:sp>
      <p:cxnSp>
        <p:nvCxnSpPr>
          <p:cNvPr id="9" name="Google Shape;213;p9">
            <a:extLst>
              <a:ext uri="{FF2B5EF4-FFF2-40B4-BE49-F238E27FC236}">
                <a16:creationId xmlns:a16="http://schemas.microsoft.com/office/drawing/2014/main" id="{0C480937-F08C-4A40-946A-9FA8434D6EA0}"/>
              </a:ext>
            </a:extLst>
          </p:cNvPr>
          <p:cNvCxnSpPr>
            <a:cxnSpLocks/>
          </p:cNvCxnSpPr>
          <p:nvPr/>
        </p:nvCxnSpPr>
        <p:spPr>
          <a:xfrm>
            <a:off x="558782" y="1837678"/>
            <a:ext cx="0" cy="3800485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214;p9">
            <a:extLst>
              <a:ext uri="{FF2B5EF4-FFF2-40B4-BE49-F238E27FC236}">
                <a16:creationId xmlns:a16="http://schemas.microsoft.com/office/drawing/2014/main" id="{8E660AC8-2945-4581-B887-9EB868DF2EA6}"/>
              </a:ext>
            </a:extLst>
          </p:cNvPr>
          <p:cNvCxnSpPr>
            <a:cxnSpLocks/>
          </p:cNvCxnSpPr>
          <p:nvPr/>
        </p:nvCxnSpPr>
        <p:spPr>
          <a:xfrm flipV="1">
            <a:off x="559293" y="5627572"/>
            <a:ext cx="825048" cy="21183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215;p9">
            <a:extLst>
              <a:ext uri="{FF2B5EF4-FFF2-40B4-BE49-F238E27FC236}">
                <a16:creationId xmlns:a16="http://schemas.microsoft.com/office/drawing/2014/main" id="{7057A822-034F-4B62-9A1A-674FAE24E888}"/>
              </a:ext>
            </a:extLst>
          </p:cNvPr>
          <p:cNvCxnSpPr>
            <a:cxnSpLocks/>
          </p:cNvCxnSpPr>
          <p:nvPr/>
        </p:nvCxnSpPr>
        <p:spPr>
          <a:xfrm>
            <a:off x="558782" y="1839897"/>
            <a:ext cx="82555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2956388" y="465969"/>
            <a:ext cx="4000108" cy="967429"/>
            <a:chOff x="1278381" y="3499669"/>
            <a:chExt cx="4817619" cy="967429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278381" y="3801098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lvl="1" algn="ctr">
                <a:lnSpc>
                  <a:spcPct val="150000"/>
                </a:lnSpc>
                <a:spcBef>
                  <a:spcPts val="1500"/>
                </a:spcBef>
                <a:spcAft>
                  <a:spcPts val="1500"/>
                </a:spcAft>
              </a:pPr>
              <a:r>
                <a:rPr lang="ru-RU" sz="1800" b="1" dirty="0">
                  <a:solidFill>
                    <a:schemeClr val="accent1"/>
                  </a:solidFill>
                  <a:latin typeface="+mj-lt"/>
                  <a:ea typeface="Arial" panose="020B0604020202020204" pitchFamily="34" charset="0"/>
                  <a:cs typeface="Times New Roman" panose="02020603050405020304" pitchFamily="18" charset="0"/>
                </a:rPr>
                <a:t>Процесс обучения нейронной сети</a:t>
              </a:r>
              <a:endParaRPr lang="ru-RU" sz="1800" dirty="0">
                <a:solidFill>
                  <a:schemeClr val="accent1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E2F42A7-AD4E-410F-9F3B-A3021F3B1B1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772" y="101398"/>
            <a:ext cx="4818597" cy="1942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C2CE7BF-7E13-44D9-AF74-F63F064F88E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102" y="2043430"/>
            <a:ext cx="2371935" cy="2457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C99147C-35BC-4760-A2C2-EDF940B8823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772" y="4501244"/>
            <a:ext cx="4818597" cy="23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A469C3-1DF9-4E24-9F00-BCFE7F54D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059" y="1739827"/>
            <a:ext cx="5795428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Обучение модели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обучаем модель и анализируем потери (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Визуализация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строим график фактических и прогнозируемых значений для оценки точности.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Новая модель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если результаты неудовлетворительные, создаём модель с другой архитектурой.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Оценка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анализируем потери и вычисляем среднюю квадратичную ошибку (MSE).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Сравнение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строим график для визуализации результатов и сравниваем модели.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99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54232" y="4362887"/>
            <a:ext cx="10823324" cy="121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2200" b="1" dirty="0">
                <a:sym typeface="Arial"/>
              </a:rPr>
              <a:t>Описание результата:</a:t>
            </a:r>
            <a:endParaRPr sz="2200" b="1" dirty="0">
              <a:sym typeface="Arial"/>
            </a:endParaRPr>
          </a:p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endParaRPr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</a:t>
            </a:fld>
            <a:endParaRPr lang="ru-RU" dirty="0"/>
          </a:p>
        </p:txBody>
      </p:sp>
      <p:cxnSp>
        <p:nvCxnSpPr>
          <p:cNvPr id="9" name="Google Shape;213;p9">
            <a:extLst>
              <a:ext uri="{FF2B5EF4-FFF2-40B4-BE49-F238E27FC236}">
                <a16:creationId xmlns:a16="http://schemas.microsoft.com/office/drawing/2014/main" id="{0C480937-F08C-4A40-946A-9FA8434D6EA0}"/>
              </a:ext>
            </a:extLst>
          </p:cNvPr>
          <p:cNvCxnSpPr>
            <a:cxnSpLocks/>
          </p:cNvCxnSpPr>
          <p:nvPr/>
        </p:nvCxnSpPr>
        <p:spPr>
          <a:xfrm>
            <a:off x="558782" y="4362887"/>
            <a:ext cx="0" cy="1753829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214;p9">
            <a:extLst>
              <a:ext uri="{FF2B5EF4-FFF2-40B4-BE49-F238E27FC236}">
                <a16:creationId xmlns:a16="http://schemas.microsoft.com/office/drawing/2014/main" id="{8E660AC8-2945-4581-B887-9EB868DF2EA6}"/>
              </a:ext>
            </a:extLst>
          </p:cNvPr>
          <p:cNvCxnSpPr>
            <a:cxnSpLocks/>
          </p:cNvCxnSpPr>
          <p:nvPr/>
        </p:nvCxnSpPr>
        <p:spPr>
          <a:xfrm flipV="1">
            <a:off x="559293" y="6095533"/>
            <a:ext cx="825048" cy="21183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215;p9">
            <a:extLst>
              <a:ext uri="{FF2B5EF4-FFF2-40B4-BE49-F238E27FC236}">
                <a16:creationId xmlns:a16="http://schemas.microsoft.com/office/drawing/2014/main" id="{7057A822-034F-4B62-9A1A-674FAE24E888}"/>
              </a:ext>
            </a:extLst>
          </p:cNvPr>
          <p:cNvCxnSpPr>
            <a:cxnSpLocks/>
          </p:cNvCxnSpPr>
          <p:nvPr/>
        </p:nvCxnSpPr>
        <p:spPr>
          <a:xfrm>
            <a:off x="558782" y="4362887"/>
            <a:ext cx="82555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lvl="1" algn="ctr">
                <a:lnSpc>
                  <a:spcPct val="150000"/>
                </a:lnSpc>
                <a:spcBef>
                  <a:spcPts val="1500"/>
                </a:spcBef>
                <a:spcAft>
                  <a:spcPts val="1500"/>
                </a:spcAft>
              </a:pPr>
              <a:r>
                <a:rPr lang="ru-RU" sz="2400" b="1" dirty="0">
                  <a:solidFill>
                    <a:schemeClr val="accent1"/>
                  </a:solidFill>
                  <a:latin typeface="+mj-lt"/>
                  <a:ea typeface="Arial" panose="020B0604020202020204" pitchFamily="34" charset="0"/>
                  <a:cs typeface="Times New Roman" panose="02020603050405020304" pitchFamily="18" charset="0"/>
                </a:rPr>
                <a:t>Результат обучения нейронной сети</a:t>
              </a:r>
              <a:endParaRPr lang="ru-RU" sz="2400" dirty="0">
                <a:solidFill>
                  <a:schemeClr val="accent1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B78636-569D-44E6-9BBC-A4F8FA2A4E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702" y="1416264"/>
            <a:ext cx="7696682" cy="256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F7B5B98-B87D-4A16-BDED-A141BFE21D2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652" y="1462868"/>
            <a:ext cx="2475865" cy="25158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B333DBB-2425-44C6-A318-65D46A6BE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895" y="4794967"/>
            <a:ext cx="1012332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Для дальнейшего улучшения результатов была разработана нейронная сеть с использованием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Keras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В ходе обучения удалось подобрать оптимальные гиперпараметры, что привело к некоторым улучшениям. Тем не менее, модель не достигла ожидаемого уровня точности, и её результаты всё ещё требуют дальнейшей доработки.</a:t>
            </a:r>
          </a:p>
        </p:txBody>
      </p:sp>
    </p:spTree>
    <p:extLst>
      <p:ext uri="{BB962C8B-B14F-4D97-AF65-F5344CB8AC3E}">
        <p14:creationId xmlns:p14="http://schemas.microsoft.com/office/powerpoint/2010/main" val="219760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562" y="2054073"/>
            <a:ext cx="11187444" cy="3580891"/>
          </a:xfrm>
        </p:spPr>
        <p:txBody>
          <a:bodyPr>
            <a:normAutofit fontScale="85000" lnSpcReduction="10000"/>
          </a:bodyPr>
          <a:lstStyle/>
          <a:p>
            <a:pPr marL="76200" indent="0">
              <a:buNone/>
            </a:pPr>
            <a:r>
              <a:rPr lang="ru-RU" sz="4400" dirty="0"/>
              <a:t>Функционал:</a:t>
            </a:r>
          </a:p>
          <a:p>
            <a:r>
              <a:rPr lang="ru-RU" sz="4400" dirty="0"/>
              <a:t>Пользователь вводит данные и получает прогноз.</a:t>
            </a:r>
          </a:p>
          <a:p>
            <a:endParaRPr lang="ru-RU" sz="4400" dirty="0"/>
          </a:p>
          <a:p>
            <a:pPr marL="76200" indent="0">
              <a:buNone/>
            </a:pPr>
            <a:r>
              <a:rPr lang="ru-RU" sz="4400" dirty="0"/>
              <a:t>Пример работы приложения:</a:t>
            </a:r>
          </a:p>
          <a:p>
            <a:r>
              <a:rPr lang="ru-RU" sz="4400" dirty="0"/>
              <a:t>Скриншоты приложения с результатами прогноза.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17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dirty="0">
                  <a:solidFill>
                    <a:schemeClr val="accent1"/>
                  </a:solidFill>
                  <a:latin typeface="+mj-lt"/>
                </a:rPr>
                <a:t>Разработка приложения</a:t>
              </a:r>
              <a:endParaRPr lang="ru-RU" sz="2800" spc="180" dirty="0">
                <a:solidFill>
                  <a:schemeClr val="accent1"/>
                </a:solidFill>
                <a:latin typeface="+mj-lt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0" name="Текст 2">
            <a:extLst>
              <a:ext uri="{FF2B5EF4-FFF2-40B4-BE49-F238E27FC236}">
                <a16:creationId xmlns:a16="http://schemas.microsoft.com/office/drawing/2014/main" id="{35797514-5CAA-4C97-9A6F-A0FF51383BC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11350503" cy="600690"/>
          </a:xfrm>
        </p:spPr>
        <p:txBody>
          <a:bodyPr>
            <a:normAutofit fontScale="47500" lnSpcReduction="20000"/>
          </a:bodyPr>
          <a:lstStyle/>
          <a:p>
            <a:r>
              <a:rPr lang="ru-RU" sz="3600" dirty="0"/>
              <a:t>Описание: Разработка веб-приложения на </a:t>
            </a:r>
            <a:r>
              <a:rPr lang="ru-RU" sz="3600" dirty="0" err="1"/>
              <a:t>Flask</a:t>
            </a:r>
            <a:r>
              <a:rPr lang="ru-RU" sz="3600" dirty="0"/>
              <a:t> для предсказания характеристик композитных материалов.</a:t>
            </a:r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21911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18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dirty="0">
                  <a:solidFill>
                    <a:schemeClr val="accent1"/>
                  </a:solidFill>
                  <a:latin typeface="+mj-lt"/>
                </a:rPr>
                <a:t>Работающие приложение</a:t>
              </a:r>
              <a:endParaRPr lang="ru-RU" sz="2800" spc="180" dirty="0">
                <a:latin typeface="+mj-lt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6B1258-3FD6-45B2-91B2-15BBDD891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47" y="1212709"/>
            <a:ext cx="2910026" cy="426469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304744A-207D-4CDB-8624-9A46DFE3E38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47" y="5619308"/>
            <a:ext cx="2910026" cy="67283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65D7079F-EED5-4B0F-B526-5E901F47DAC0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5301017" y="1977645"/>
            <a:ext cx="583527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Это приложение успешно реализует основные функции и предоставляет корректные результаты для большинства сценариев. Важно отметить, что текущая версия стабильна и производительна, однако есть области, где можно было бы улучшить точность или добавить дополнительные опции для пользователей. Приложение готово к использованию в реальных условиях.</a:t>
            </a:r>
          </a:p>
        </p:txBody>
      </p:sp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562" y="2054073"/>
            <a:ext cx="11187444" cy="3580891"/>
          </a:xfrm>
        </p:spPr>
        <p:txBody>
          <a:bodyPr>
            <a:normAutofit fontScale="77500" lnSpcReduction="20000"/>
          </a:bodyPr>
          <a:lstStyle/>
          <a:p>
            <a:r>
              <a:rPr lang="ru-RU" sz="4400" dirty="0"/>
              <a:t>Прогнозирование свойств композитных материалов сложная задача, требующая более глубокого подхода.</a:t>
            </a:r>
          </a:p>
          <a:p>
            <a:r>
              <a:rPr lang="ru-RU" sz="4400" dirty="0"/>
              <a:t>Применённые модели машинного обучения не смогли достичь значительных улучшений.</a:t>
            </a:r>
          </a:p>
          <a:p>
            <a:pPr marL="76200" indent="0">
              <a:buNone/>
            </a:pPr>
            <a:endParaRPr lang="ru-RU" sz="4400" dirty="0"/>
          </a:p>
          <a:p>
            <a:pPr marL="76200" indent="0">
              <a:buNone/>
            </a:pPr>
            <a:r>
              <a:rPr lang="ru-RU" sz="4400" dirty="0"/>
              <a:t>Перспективы:</a:t>
            </a:r>
          </a:p>
          <a:p>
            <a:r>
              <a:rPr lang="ru-RU" sz="4400" dirty="0"/>
              <a:t>Дополнительные исследования и улучшение качества данных для улучшения прогнозов.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19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dirty="0">
                  <a:solidFill>
                    <a:schemeClr val="accent1"/>
                  </a:solidFill>
                  <a:latin typeface="+mj-lt"/>
                </a:rPr>
                <a:t>Заключение</a:t>
              </a:r>
              <a:endParaRPr lang="ru-RU" sz="2800" spc="180" dirty="0">
                <a:solidFill>
                  <a:schemeClr val="accent1"/>
                </a:solidFill>
                <a:latin typeface="+mj-lt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0" name="Текст 2">
            <a:extLst>
              <a:ext uri="{FF2B5EF4-FFF2-40B4-BE49-F238E27FC236}">
                <a16:creationId xmlns:a16="http://schemas.microsoft.com/office/drawing/2014/main" id="{35797514-5CAA-4C97-9A6F-A0FF51383BC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11350503" cy="600690"/>
          </a:xfrm>
        </p:spPr>
        <p:txBody>
          <a:bodyPr>
            <a:normAutofit fontScale="92500" lnSpcReduction="10000"/>
          </a:bodyPr>
          <a:lstStyle/>
          <a:p>
            <a:r>
              <a:rPr lang="ru-RU" sz="3600" dirty="0"/>
              <a:t>Выводы:</a:t>
            </a:r>
          </a:p>
        </p:txBody>
      </p:sp>
    </p:spTree>
    <p:extLst>
      <p:ext uri="{BB962C8B-B14F-4D97-AF65-F5344CB8AC3E}">
        <p14:creationId xmlns:p14="http://schemas.microsoft.com/office/powerpoint/2010/main" val="423721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093111" y="453209"/>
            <a:ext cx="3910166" cy="682084"/>
            <a:chOff x="1386704" y="3483585"/>
            <a:chExt cx="4709296" cy="682084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386704" y="3483585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  <a:latin typeface="+mj-lt"/>
                </a:rPr>
                <a:t>Цель и задачи работы</a:t>
              </a:r>
              <a:endParaRPr lang="ru-RU" sz="2800" b="1" spc="180" dirty="0">
                <a:solidFill>
                  <a:schemeClr val="accent1"/>
                </a:solidFill>
                <a:latin typeface="+mj-lt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832133" y="1253523"/>
            <a:ext cx="621790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ru-RU" sz="1600" b="1" dirty="0">
                <a:latin typeface="+mj-lt"/>
              </a:rPr>
              <a:t>Цель: Прогнозирование свойств композитных материалов (прочности при растяжении и модуля упругости) с использованием моделей машинного обучения.</a:t>
            </a: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643698" y="2334692"/>
            <a:ext cx="450202" cy="497579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407454" y="2388386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600" dirty="0">
                <a:latin typeface="+mn-lt"/>
              </a:rPr>
              <a:t>Разведочный анализ данных</a:t>
            </a: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16144" y="2474702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407453" y="3181241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600" dirty="0">
                <a:latin typeface="+mn-lt"/>
              </a:rPr>
              <a:t>Разработка и обучение моделей</a:t>
            </a: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39727" y="3262115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1407453" y="3914205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600" dirty="0">
                <a:latin typeface="+mn-lt"/>
              </a:rPr>
              <a:t>Оценка точности моделей</a:t>
            </a:r>
          </a:p>
        </p:txBody>
      </p:sp>
      <p:sp>
        <p:nvSpPr>
          <p:cNvPr id="57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839727" y="3992751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5;p4">
            <a:extLst>
              <a:ext uri="{FF2B5EF4-FFF2-40B4-BE49-F238E27FC236}">
                <a16:creationId xmlns:a16="http://schemas.microsoft.com/office/drawing/2014/main" id="{5196AA80-638D-487F-983B-0DA60BA9BE05}"/>
              </a:ext>
            </a:extLst>
          </p:cNvPr>
          <p:cNvSpPr/>
          <p:nvPr/>
        </p:nvSpPr>
        <p:spPr>
          <a:xfrm>
            <a:off x="1407452" y="4579195"/>
            <a:ext cx="621790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+mn-lt"/>
              </a:rPr>
              <a:t>Создание нейронной сети для рекомендаций по соотношению «матрица - наполнитель</a:t>
            </a:r>
            <a:endParaRPr lang="ru-RU" sz="16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9" name="Google Shape;127;p4">
            <a:extLst>
              <a:ext uri="{FF2B5EF4-FFF2-40B4-BE49-F238E27FC236}">
                <a16:creationId xmlns:a16="http://schemas.microsoft.com/office/drawing/2014/main" id="{6CBDF430-C68B-42FA-BC4A-87935642BB35}"/>
              </a:ext>
            </a:extLst>
          </p:cNvPr>
          <p:cNvSpPr/>
          <p:nvPr/>
        </p:nvSpPr>
        <p:spPr>
          <a:xfrm>
            <a:off x="816144" y="4678245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25;p4">
            <a:extLst>
              <a:ext uri="{FF2B5EF4-FFF2-40B4-BE49-F238E27FC236}">
                <a16:creationId xmlns:a16="http://schemas.microsoft.com/office/drawing/2014/main" id="{1817B13E-9375-44FB-8AC1-EA541A457B34}"/>
              </a:ext>
            </a:extLst>
          </p:cNvPr>
          <p:cNvSpPr/>
          <p:nvPr/>
        </p:nvSpPr>
        <p:spPr>
          <a:xfrm>
            <a:off x="1408143" y="2048125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600" b="1" dirty="0">
                <a:latin typeface="+mj-lt"/>
              </a:rPr>
              <a:t>Задачи:</a:t>
            </a:r>
          </a:p>
        </p:txBody>
      </p: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8C4852F2-901B-4A29-9E36-38EFE9F3C904}"/>
              </a:ext>
            </a:extLst>
          </p:cNvPr>
          <p:cNvGrpSpPr/>
          <p:nvPr/>
        </p:nvGrpSpPr>
        <p:grpSpPr>
          <a:xfrm>
            <a:off x="641111" y="3073294"/>
            <a:ext cx="450202" cy="497579"/>
            <a:chOff x="623996" y="1592262"/>
            <a:chExt cx="333947" cy="508681"/>
          </a:xfrm>
        </p:grpSpPr>
        <p:cxnSp>
          <p:nvCxnSpPr>
            <p:cNvPr id="71" name="Google Shape;123;p4">
              <a:extLst>
                <a:ext uri="{FF2B5EF4-FFF2-40B4-BE49-F238E27FC236}">
                  <a16:creationId xmlns:a16="http://schemas.microsoft.com/office/drawing/2014/main" id="{5121355C-E7BA-4083-9D17-09A621A42415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" name="Google Shape;124;p4">
              <a:extLst>
                <a:ext uri="{FF2B5EF4-FFF2-40B4-BE49-F238E27FC236}">
                  <a16:creationId xmlns:a16="http://schemas.microsoft.com/office/drawing/2014/main" id="{C198F38F-6679-480F-8F6A-4C3AA8D18E6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" name="Google Shape;126;p4">
              <a:extLst>
                <a:ext uri="{FF2B5EF4-FFF2-40B4-BE49-F238E27FC236}">
                  <a16:creationId xmlns:a16="http://schemas.microsoft.com/office/drawing/2014/main" id="{941AA3DB-64F7-45FE-AE48-DE43522DCBB8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9E883D74-BF7E-47DA-9F34-318BBB31E9E7}"/>
              </a:ext>
            </a:extLst>
          </p:cNvPr>
          <p:cNvGrpSpPr/>
          <p:nvPr/>
        </p:nvGrpSpPr>
        <p:grpSpPr>
          <a:xfrm>
            <a:off x="641111" y="3807559"/>
            <a:ext cx="450202" cy="497579"/>
            <a:chOff x="623996" y="1592262"/>
            <a:chExt cx="333947" cy="508681"/>
          </a:xfrm>
        </p:grpSpPr>
        <p:cxnSp>
          <p:nvCxnSpPr>
            <p:cNvPr id="75" name="Google Shape;123;p4">
              <a:extLst>
                <a:ext uri="{FF2B5EF4-FFF2-40B4-BE49-F238E27FC236}">
                  <a16:creationId xmlns:a16="http://schemas.microsoft.com/office/drawing/2014/main" id="{B541A175-5908-46FB-844A-22A1F4EA530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" name="Google Shape;124;p4">
              <a:extLst>
                <a:ext uri="{FF2B5EF4-FFF2-40B4-BE49-F238E27FC236}">
                  <a16:creationId xmlns:a16="http://schemas.microsoft.com/office/drawing/2014/main" id="{56D8EBFF-040C-49C3-B4FD-C1CC0490DDF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" name="Google Shape;126;p4">
              <a:extLst>
                <a:ext uri="{FF2B5EF4-FFF2-40B4-BE49-F238E27FC236}">
                  <a16:creationId xmlns:a16="http://schemas.microsoft.com/office/drawing/2014/main" id="{9F6614D0-2031-4A0E-9D26-2B15AD0EB66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C068966A-4D2B-447F-81C6-201D03AB98D0}"/>
              </a:ext>
            </a:extLst>
          </p:cNvPr>
          <p:cNvGrpSpPr/>
          <p:nvPr/>
        </p:nvGrpSpPr>
        <p:grpSpPr>
          <a:xfrm>
            <a:off x="614626" y="4539447"/>
            <a:ext cx="450202" cy="497579"/>
            <a:chOff x="623996" y="1592262"/>
            <a:chExt cx="333947" cy="508681"/>
          </a:xfrm>
        </p:grpSpPr>
        <p:cxnSp>
          <p:nvCxnSpPr>
            <p:cNvPr id="79" name="Google Shape;123;p4">
              <a:extLst>
                <a:ext uri="{FF2B5EF4-FFF2-40B4-BE49-F238E27FC236}">
                  <a16:creationId xmlns:a16="http://schemas.microsoft.com/office/drawing/2014/main" id="{6D75A2CE-2839-49E0-A3BC-0ADE5EE8842D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" name="Google Shape;124;p4">
              <a:extLst>
                <a:ext uri="{FF2B5EF4-FFF2-40B4-BE49-F238E27FC236}">
                  <a16:creationId xmlns:a16="http://schemas.microsoft.com/office/drawing/2014/main" id="{7E6832D3-82B9-4F11-9466-EA8C544D24FD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" name="Google Shape;126;p4">
              <a:extLst>
                <a:ext uri="{FF2B5EF4-FFF2-40B4-BE49-F238E27FC236}">
                  <a16:creationId xmlns:a16="http://schemas.microsoft.com/office/drawing/2014/main" id="{67ADD82D-0E7F-4542-8971-19E796C657B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0ACC11BC-D6D1-4B32-96F7-EA180CDFACB9}"/>
              </a:ext>
            </a:extLst>
          </p:cNvPr>
          <p:cNvGrpSpPr/>
          <p:nvPr/>
        </p:nvGrpSpPr>
        <p:grpSpPr>
          <a:xfrm>
            <a:off x="614626" y="5273710"/>
            <a:ext cx="450202" cy="497579"/>
            <a:chOff x="623996" y="1592262"/>
            <a:chExt cx="333947" cy="508681"/>
          </a:xfrm>
        </p:grpSpPr>
        <p:cxnSp>
          <p:nvCxnSpPr>
            <p:cNvPr id="83" name="Google Shape;123;p4">
              <a:extLst>
                <a:ext uri="{FF2B5EF4-FFF2-40B4-BE49-F238E27FC236}">
                  <a16:creationId xmlns:a16="http://schemas.microsoft.com/office/drawing/2014/main" id="{7D46BBD1-5363-436B-B394-72C5AAD53BC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" name="Google Shape;124;p4">
              <a:extLst>
                <a:ext uri="{FF2B5EF4-FFF2-40B4-BE49-F238E27FC236}">
                  <a16:creationId xmlns:a16="http://schemas.microsoft.com/office/drawing/2014/main" id="{09C6082B-9406-4885-A3EF-E4B8594425C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" name="Google Shape;126;p4">
              <a:extLst>
                <a:ext uri="{FF2B5EF4-FFF2-40B4-BE49-F238E27FC236}">
                  <a16:creationId xmlns:a16="http://schemas.microsoft.com/office/drawing/2014/main" id="{4A2A6421-A8F6-44F9-B149-FD9095363E99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6" name="Google Shape;127;p4">
            <a:extLst>
              <a:ext uri="{FF2B5EF4-FFF2-40B4-BE49-F238E27FC236}">
                <a16:creationId xmlns:a16="http://schemas.microsoft.com/office/drawing/2014/main" id="{351A0845-DBA9-4668-B332-FCABD5C118D7}"/>
              </a:ext>
            </a:extLst>
          </p:cNvPr>
          <p:cNvSpPr/>
          <p:nvPr/>
        </p:nvSpPr>
        <p:spPr>
          <a:xfrm>
            <a:off x="816144" y="5398890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</a:rPr>
              <a:t>5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25;p4">
            <a:extLst>
              <a:ext uri="{FF2B5EF4-FFF2-40B4-BE49-F238E27FC236}">
                <a16:creationId xmlns:a16="http://schemas.microsoft.com/office/drawing/2014/main" id="{F6229548-F739-4928-834A-A7D3F36EE6DF}"/>
              </a:ext>
            </a:extLst>
          </p:cNvPr>
          <p:cNvSpPr/>
          <p:nvPr/>
        </p:nvSpPr>
        <p:spPr>
          <a:xfrm>
            <a:off x="1407451" y="5321149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+mn-lt"/>
              </a:rPr>
              <a:t>Разработка приложения для предсказания характеристик</a:t>
            </a:r>
            <a:endParaRPr lang="ru-RU" sz="16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477" y="1935879"/>
            <a:ext cx="11350868" cy="4352701"/>
          </a:xfrm>
        </p:spPr>
        <p:txBody>
          <a:bodyPr>
            <a:normAutofit/>
          </a:bodyPr>
          <a:lstStyle/>
          <a:p>
            <a:pPr marL="76200" indent="0">
              <a:buNone/>
            </a:pPr>
            <a:r>
              <a:rPr lang="ru-RU" sz="2400" dirty="0"/>
              <a:t>Методы:</a:t>
            </a:r>
          </a:p>
          <a:p>
            <a:r>
              <a:rPr lang="ru-RU" sz="2400" dirty="0"/>
              <a:t>Статистический анализ</a:t>
            </a:r>
          </a:p>
          <a:p>
            <a:r>
              <a:rPr lang="ru-RU" sz="2400" dirty="0"/>
              <a:t>Гистограммы, диаграммы рассеяния, графики «квантиль-квантиль»</a:t>
            </a:r>
          </a:p>
          <a:p>
            <a:r>
              <a:rPr lang="ru-RU" sz="2400" dirty="0"/>
              <a:t>Тепловая карта для корреляции</a:t>
            </a:r>
          </a:p>
          <a:p>
            <a:pPr marL="76200" indent="0" algn="just">
              <a:buNone/>
            </a:pPr>
            <a:endParaRPr lang="ru-RU" sz="2200" dirty="0"/>
          </a:p>
          <a:p>
            <a:pPr marL="76200" indent="0">
              <a:buNone/>
            </a:pPr>
            <a:r>
              <a:rPr lang="ru-RU" sz="2400" dirty="0"/>
              <a:t>Результаты:</a:t>
            </a:r>
          </a:p>
          <a:p>
            <a:r>
              <a:rPr lang="ru-RU" sz="2400" dirty="0"/>
              <a:t>Признаки с низкой или отсутствующей корреляцией</a:t>
            </a:r>
          </a:p>
          <a:p>
            <a:r>
              <a:rPr lang="ru-RU" sz="2400" dirty="0"/>
              <a:t>Выявлены выбросы и аномалии, которые были исключены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11350503" cy="600690"/>
          </a:xfrm>
        </p:spPr>
        <p:txBody>
          <a:bodyPr>
            <a:normAutofit fontScale="92500"/>
          </a:bodyPr>
          <a:lstStyle/>
          <a:p>
            <a:r>
              <a:rPr lang="ru-RU" sz="2800" dirty="0"/>
              <a:t>Описание: Изучение структуры данных, выявление пропусков и выбросов.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chemeClr val="accent1"/>
                  </a:solidFill>
                  <a:latin typeface="+mj-lt"/>
                </a:rPr>
                <a:t>Разведочный анализ данных</a:t>
              </a:r>
              <a:endParaRPr lang="ru-RU" sz="2800" b="1" spc="180" dirty="0">
                <a:solidFill>
                  <a:schemeClr val="accent1"/>
                </a:solidFill>
                <a:latin typeface="+mj-lt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61150" y="2048680"/>
            <a:ext cx="6991225" cy="435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285750" marR="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Для исследовательской работы были даны 2 файла: X_bp.xlsx (с данными о параметрах </a:t>
            </a:r>
            <a:r>
              <a:rPr lang="ru-RU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базальтопластика</a:t>
            </a:r>
            <a:r>
              <a:rPr lang="ru-RU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состоящий из 1024 строки и 11 столбцов) </a:t>
            </a:r>
          </a:p>
          <a:p>
            <a:pPr marL="285750" indent="-285750" algn="just">
              <a:lnSpc>
                <a:spcPct val="90000"/>
              </a:lnSpc>
              <a:buSzPts val="2700"/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+mn-lt"/>
                <a:ea typeface="Calibri" panose="020F0502020204030204" pitchFamily="34" charset="0"/>
              </a:rPr>
              <a:t>Часть информации (17 строк таблицы способов компоновки композитов) не имеют соответствующих строк в таблице соотношений и свойств используемых компонентов композитов, поэтому были удалены. 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4647" y="1333690"/>
            <a:ext cx="711914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римеры начала работы </a:t>
            </a:r>
            <a:endParaRPr lang="ru-RU" sz="2600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2999204" y="434896"/>
            <a:ext cx="4004074" cy="700397"/>
            <a:chOff x="1273604" y="3465272"/>
            <a:chExt cx="4822396" cy="700397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273604" y="3465272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lvl="1" algn="ctr">
                <a:lnSpc>
                  <a:spcPct val="115000"/>
                </a:lnSpc>
                <a:spcBef>
                  <a:spcPts val="1500"/>
                </a:spcBef>
                <a:spcAft>
                  <a:spcPts val="1200"/>
                </a:spcAft>
              </a:pPr>
              <a:r>
                <a:rPr lang="ru-RU" sz="2800" b="1" dirty="0">
                  <a:solidFill>
                    <a:schemeClr val="accent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Постановка задачи</a:t>
              </a:r>
              <a:endParaRPr lang="ru-RU" sz="2800" dirty="0">
                <a:solidFill>
                  <a:schemeClr val="accent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DBF5718-AFA7-4710-B160-453719FC0A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0" y="4508437"/>
            <a:ext cx="7556245" cy="142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CD65E1A-4B1E-450A-A663-DA02F7E8422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075" y="1811689"/>
            <a:ext cx="3962400" cy="1814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900B005-080A-4E86-A12F-109D8E7FDD6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4496"/>
            <a:ext cx="5964858" cy="57148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43339" y="1858375"/>
            <a:ext cx="4568104" cy="121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2200" b="1" dirty="0">
                <a:sym typeface="Arial"/>
              </a:rPr>
              <a:t>Описание графика</a:t>
            </a:r>
            <a:endParaRPr sz="2200" b="1" dirty="0">
              <a:sym typeface="Arial"/>
            </a:endParaRPr>
          </a:p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каждой из колонок данных необходимо рассчитать среднее и медианное значения, провести анализ выбросов и пропусков, а также исключить аномальные значения. Затем данные поддаются предварительной обработке: удаляются шумы и выбросы, выполняются нормализация и стандартизация.</a:t>
            </a:r>
            <a:endParaRPr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cxnSp>
        <p:nvCxnSpPr>
          <p:cNvPr id="9" name="Google Shape;213;p9">
            <a:extLst>
              <a:ext uri="{FF2B5EF4-FFF2-40B4-BE49-F238E27FC236}">
                <a16:creationId xmlns:a16="http://schemas.microsoft.com/office/drawing/2014/main" id="{0C480937-F08C-4A40-946A-9FA8434D6EA0}"/>
              </a:ext>
            </a:extLst>
          </p:cNvPr>
          <p:cNvCxnSpPr>
            <a:cxnSpLocks/>
          </p:cNvCxnSpPr>
          <p:nvPr/>
        </p:nvCxnSpPr>
        <p:spPr>
          <a:xfrm>
            <a:off x="558782" y="1837678"/>
            <a:ext cx="0" cy="2663301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214;p9">
            <a:extLst>
              <a:ext uri="{FF2B5EF4-FFF2-40B4-BE49-F238E27FC236}">
                <a16:creationId xmlns:a16="http://schemas.microsoft.com/office/drawing/2014/main" id="{8E660AC8-2945-4581-B887-9EB868DF2EA6}"/>
              </a:ext>
            </a:extLst>
          </p:cNvPr>
          <p:cNvCxnSpPr>
            <a:cxnSpLocks/>
          </p:cNvCxnSpPr>
          <p:nvPr/>
        </p:nvCxnSpPr>
        <p:spPr>
          <a:xfrm flipV="1">
            <a:off x="558782" y="4500979"/>
            <a:ext cx="825048" cy="21183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215;p9">
            <a:extLst>
              <a:ext uri="{FF2B5EF4-FFF2-40B4-BE49-F238E27FC236}">
                <a16:creationId xmlns:a16="http://schemas.microsoft.com/office/drawing/2014/main" id="{7057A822-034F-4B62-9A1A-674FAE24E888}"/>
              </a:ext>
            </a:extLst>
          </p:cNvPr>
          <p:cNvCxnSpPr>
            <a:cxnSpLocks/>
          </p:cNvCxnSpPr>
          <p:nvPr/>
        </p:nvCxnSpPr>
        <p:spPr>
          <a:xfrm>
            <a:off x="558782" y="1839897"/>
            <a:ext cx="82555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Результат анализа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83E9BB0-F4E8-4F08-9FBC-D5BF670023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28510" y="244388"/>
            <a:ext cx="2567717" cy="882643"/>
          </a:xfrm>
          <a:prstGeom prst="rect">
            <a:avLst/>
          </a:prstGeom>
        </p:spPr>
      </p:pic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43338" y="1879558"/>
            <a:ext cx="5303140" cy="121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2200" b="1" dirty="0">
                <a:sym typeface="Arial"/>
              </a:rPr>
              <a:t>Описание графика</a:t>
            </a:r>
            <a:endParaRPr sz="2200" b="1" dirty="0">
              <a:sym typeface="Arial"/>
            </a:endParaRPr>
          </a:p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cxnSp>
        <p:nvCxnSpPr>
          <p:cNvPr id="9" name="Google Shape;213;p9">
            <a:extLst>
              <a:ext uri="{FF2B5EF4-FFF2-40B4-BE49-F238E27FC236}">
                <a16:creationId xmlns:a16="http://schemas.microsoft.com/office/drawing/2014/main" id="{0C480937-F08C-4A40-946A-9FA8434D6EA0}"/>
              </a:ext>
            </a:extLst>
          </p:cNvPr>
          <p:cNvCxnSpPr>
            <a:cxnSpLocks/>
          </p:cNvCxnSpPr>
          <p:nvPr/>
        </p:nvCxnSpPr>
        <p:spPr>
          <a:xfrm>
            <a:off x="558782" y="1837678"/>
            <a:ext cx="0" cy="3800485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214;p9">
            <a:extLst>
              <a:ext uri="{FF2B5EF4-FFF2-40B4-BE49-F238E27FC236}">
                <a16:creationId xmlns:a16="http://schemas.microsoft.com/office/drawing/2014/main" id="{8E660AC8-2945-4581-B887-9EB868DF2EA6}"/>
              </a:ext>
            </a:extLst>
          </p:cNvPr>
          <p:cNvCxnSpPr>
            <a:cxnSpLocks/>
          </p:cNvCxnSpPr>
          <p:nvPr/>
        </p:nvCxnSpPr>
        <p:spPr>
          <a:xfrm flipV="1">
            <a:off x="559293" y="5627572"/>
            <a:ext cx="825048" cy="21183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215;p9">
            <a:extLst>
              <a:ext uri="{FF2B5EF4-FFF2-40B4-BE49-F238E27FC236}">
                <a16:creationId xmlns:a16="http://schemas.microsoft.com/office/drawing/2014/main" id="{7057A822-034F-4B62-9A1A-674FAE24E888}"/>
              </a:ext>
            </a:extLst>
          </p:cNvPr>
          <p:cNvCxnSpPr>
            <a:cxnSpLocks/>
          </p:cNvCxnSpPr>
          <p:nvPr/>
        </p:nvCxnSpPr>
        <p:spPr>
          <a:xfrm>
            <a:off x="558782" y="1839897"/>
            <a:ext cx="82555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3835398" cy="881192"/>
            <a:chOff x="1476753" y="3499669"/>
            <a:chExt cx="4619247" cy="881192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714861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accent1"/>
                  </a:solidFill>
                  <a:effectLst/>
                  <a:latin typeface="+mj-lt"/>
                  <a:ea typeface="Times New Roman" panose="02020603050405020304" pitchFamily="18" charset="0"/>
                  <a:cs typeface="Segoe UI" panose="020B0502040204020203" pitchFamily="34" charset="0"/>
                </a:rPr>
                <a:t>Описание используемых методов</a:t>
              </a:r>
              <a:endParaRPr lang="ru-RU" sz="2400" dirty="0">
                <a:solidFill>
                  <a:schemeClr val="accent1"/>
                </a:solidFill>
                <a:effectLst/>
                <a:latin typeface="+mj-lt"/>
                <a:ea typeface="Arial" panose="020B0604020202020204" pitchFamily="34" charset="0"/>
                <a:cs typeface="Segoe UI" panose="020B0502040204020203" pitchFamily="34" charset="0"/>
              </a:endParaRPr>
            </a:p>
            <a:p>
              <a:pPr algn="ctr"/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FA72B9A-D9C0-417E-B607-E965AD60A7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08498" y="1140644"/>
            <a:ext cx="2487729" cy="83686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95A1122-F728-4F56-9704-C9ABDA59AE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008495" y="1977512"/>
            <a:ext cx="2487729" cy="85514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38BB1B6-2663-4A48-95F5-D820409EF0C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441664" y="254744"/>
            <a:ext cx="2567717" cy="88264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8997971-3A97-4CDF-BBA1-03D4DB8CD67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523469" y="1127032"/>
            <a:ext cx="2485910" cy="85452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1547761-7532-4CEE-AAA5-F37DA8B78B6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469" y="2002857"/>
            <a:ext cx="2485910" cy="854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30D03C5-F375-4F89-8ADB-BE9DA3F21A9D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78" y="2792236"/>
            <a:ext cx="2520192" cy="882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F42ACCF-DC33-4651-8CA3-4ADAD4EA80AF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224" y="2832035"/>
            <a:ext cx="2520193" cy="866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C0616A3-97F4-4436-8D06-204B5DD065FF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71" y="3683140"/>
            <a:ext cx="5183505" cy="17818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AD5C0C10-3F5D-4AE0-8F9C-CAF2D5536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339" y="2211252"/>
            <a:ext cx="570626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Метод опорных векторов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— классификация и регрессия через поиск гиперплоскости, разделяющей классы с максимальным зазором.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Случайный лес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— ансамбль решающих деревьев, где итоговый результат — это среднее или большинство ответов деревьев.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Линейная регрессия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— модель, описывающая зависимость между переменными через прямую линию.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Градиентный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бустинг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— последовательная настройка слабых моделей, каждая следующая модель исправляет ошибки предыдущей.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K-ближайших соседей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— классификация/регрессия по ближайшим к точке обучающим примерам.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Дерево решений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— рекурсивное разбиение данных на основе признаков с целью предсказания результата.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Стохастический градиентный спуск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— метод оптимизации, использующий случайные подмножества данных для обновления параметров.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Многослойный перцептрон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— нейронная сеть с несколькими слоями для сложных задач классификации и регрессии.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Лассо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— линейная регрессия с L1 регуляризацией для отбора значимых признаков. </a:t>
            </a:r>
          </a:p>
        </p:txBody>
      </p:sp>
    </p:spTree>
    <p:extLst>
      <p:ext uri="{BB962C8B-B14F-4D97-AF65-F5344CB8AC3E}">
        <p14:creationId xmlns:p14="http://schemas.microsoft.com/office/powerpoint/2010/main" val="220704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61150" y="2048680"/>
            <a:ext cx="6991225" cy="435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r>
              <a:rPr lang="ru-RU" sz="2000" b="1" dirty="0">
                <a:latin typeface="+mn-lt"/>
              </a:rPr>
              <a:t>Метрики качества моделей:</a:t>
            </a:r>
            <a:endParaRPr lang="ru-RU" sz="20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1" dirty="0">
                <a:latin typeface="+mn-lt"/>
              </a:rPr>
              <a:t>R² (коэффициент детерминации)</a:t>
            </a:r>
            <a:r>
              <a:rPr lang="ru-RU" sz="2000" dirty="0">
                <a:latin typeface="+mn-lt"/>
              </a:rPr>
              <a:t> — измеряет, какую долю общей дисперсии целевой переменной модель объясняет. Высокое значение R² означает, что модель хорошо предсказывает данные и объясняет большую часть их вариации.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73628" y="1333690"/>
            <a:ext cx="711914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lang="ru-RU" sz="2600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41246" y="455121"/>
            <a:ext cx="6277961" cy="666000"/>
            <a:chOff x="1476753" y="3499669"/>
            <a:chExt cx="5587250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5192203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lvl="1" algn="ctr">
                <a:lnSpc>
                  <a:spcPct val="115000"/>
                </a:lnSpc>
                <a:spcBef>
                  <a:spcPts val="1500"/>
                </a:spcBef>
                <a:spcAft>
                  <a:spcPts val="1200"/>
                </a:spcAft>
              </a:pPr>
              <a:r>
                <a:rPr lang="ru-RU" sz="2800" b="1" dirty="0">
                  <a:solidFill>
                    <a:schemeClr val="accent1"/>
                  </a:solidFill>
                  <a:effectLst/>
                  <a:latin typeface="+mj-lt"/>
                  <a:ea typeface="Times New Roman" panose="02020603050405020304" pitchFamily="18" charset="0"/>
                  <a:cs typeface="Segoe UI" panose="020B0502040204020203" pitchFamily="34" charset="0"/>
                </a:rPr>
                <a:t>Результат описанных используемых методов</a:t>
              </a:r>
              <a:endParaRPr lang="ru-RU" sz="2800" dirty="0">
                <a:solidFill>
                  <a:schemeClr val="accent1"/>
                </a:solidFill>
                <a:effectLst/>
                <a:latin typeface="+mj-lt"/>
                <a:ea typeface="Arial" panose="020B060402020202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945489" y="3499669"/>
              <a:ext cx="118514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BCD8763-C5FF-42A6-8927-5E2E18ACE8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524" y="2048680"/>
            <a:ext cx="4584577" cy="20511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01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52273" y="1691658"/>
            <a:ext cx="6991225" cy="435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R="0" lvl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ru-RU" sz="2000" dirty="0">
                <a:latin typeface="+mn-lt"/>
              </a:rPr>
              <a:t>Перед передачей данных в модель машинного обучения необходимо провести их очистку. "Грязные" данные с ошибками и пропущенными значениями могут снизить точность модели. Важно избегать удаления данных без основания. Первый шаг — тщательное исследование набора данных для понимания его структуры и выявления проблем.</a:t>
            </a:r>
            <a:endParaRPr lang="ru-RU" sz="20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2999204" y="434896"/>
            <a:ext cx="4004074" cy="700397"/>
            <a:chOff x="1273604" y="3465272"/>
            <a:chExt cx="4822396" cy="700397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273604" y="3465272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lvl="1" algn="ctr">
                <a:lnSpc>
                  <a:spcPct val="150000"/>
                </a:lnSpc>
                <a:spcBef>
                  <a:spcPts val="1500"/>
                </a:spcBef>
                <a:spcAft>
                  <a:spcPts val="1500"/>
                </a:spcAft>
              </a:pPr>
              <a:r>
                <a:rPr lang="ru-RU" sz="1800" b="1" dirty="0">
                  <a:solidFill>
                    <a:schemeClr val="accent1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Разведочный анализ данных</a:t>
              </a:r>
              <a:endParaRPr lang="ru-RU" sz="1800" dirty="0">
                <a:solidFill>
                  <a:schemeClr val="accent1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2321346-A567-4F67-9959-E34B69F5017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436" y="3834361"/>
            <a:ext cx="6332220" cy="2599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940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43338" y="1879558"/>
            <a:ext cx="5303140" cy="121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2200" b="1" dirty="0">
                <a:sym typeface="Arial"/>
              </a:rPr>
              <a:t>Описание графика</a:t>
            </a:r>
            <a:endParaRPr sz="2200" b="1" dirty="0">
              <a:sym typeface="Arial"/>
            </a:endParaRPr>
          </a:p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cxnSp>
        <p:nvCxnSpPr>
          <p:cNvPr id="9" name="Google Shape;213;p9">
            <a:extLst>
              <a:ext uri="{FF2B5EF4-FFF2-40B4-BE49-F238E27FC236}">
                <a16:creationId xmlns:a16="http://schemas.microsoft.com/office/drawing/2014/main" id="{0C480937-F08C-4A40-946A-9FA8434D6EA0}"/>
              </a:ext>
            </a:extLst>
          </p:cNvPr>
          <p:cNvCxnSpPr>
            <a:cxnSpLocks/>
          </p:cNvCxnSpPr>
          <p:nvPr/>
        </p:nvCxnSpPr>
        <p:spPr>
          <a:xfrm>
            <a:off x="558782" y="1837678"/>
            <a:ext cx="0" cy="3800485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214;p9">
            <a:extLst>
              <a:ext uri="{FF2B5EF4-FFF2-40B4-BE49-F238E27FC236}">
                <a16:creationId xmlns:a16="http://schemas.microsoft.com/office/drawing/2014/main" id="{8E660AC8-2945-4581-B887-9EB868DF2EA6}"/>
              </a:ext>
            </a:extLst>
          </p:cNvPr>
          <p:cNvCxnSpPr>
            <a:cxnSpLocks/>
          </p:cNvCxnSpPr>
          <p:nvPr/>
        </p:nvCxnSpPr>
        <p:spPr>
          <a:xfrm flipV="1">
            <a:off x="559293" y="5627572"/>
            <a:ext cx="825048" cy="21183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215;p9">
            <a:extLst>
              <a:ext uri="{FF2B5EF4-FFF2-40B4-BE49-F238E27FC236}">
                <a16:creationId xmlns:a16="http://schemas.microsoft.com/office/drawing/2014/main" id="{7057A822-034F-4B62-9A1A-674FAE24E888}"/>
              </a:ext>
            </a:extLst>
          </p:cNvPr>
          <p:cNvCxnSpPr>
            <a:cxnSpLocks/>
          </p:cNvCxnSpPr>
          <p:nvPr/>
        </p:nvCxnSpPr>
        <p:spPr>
          <a:xfrm>
            <a:off x="558782" y="1839897"/>
            <a:ext cx="82555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2928400" y="492602"/>
            <a:ext cx="4000108" cy="967429"/>
            <a:chOff x="1278381" y="3499669"/>
            <a:chExt cx="4817619" cy="967429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278381" y="3801098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lvl="1" algn="ctr">
                <a:lnSpc>
                  <a:spcPct val="150000"/>
                </a:lnSpc>
                <a:spcBef>
                  <a:spcPts val="1500"/>
                </a:spcBef>
                <a:spcAft>
                  <a:spcPts val="1500"/>
                </a:spcAft>
              </a:pPr>
              <a:r>
                <a:rPr lang="ru-RU" sz="1800" b="1" dirty="0">
                  <a:solidFill>
                    <a:schemeClr val="accent1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Результаты разведочный анализ данных</a:t>
              </a:r>
              <a:endParaRPr lang="ru-RU" sz="1800" dirty="0">
                <a:solidFill>
                  <a:schemeClr val="accent1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5" name="Rectangle 3">
            <a:extLst>
              <a:ext uri="{FF2B5EF4-FFF2-40B4-BE49-F238E27FC236}">
                <a16:creationId xmlns:a16="http://schemas.microsoft.com/office/drawing/2014/main" id="{AD5C0C10-3F5D-4AE0-8F9C-CAF2D5536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852" y="2367087"/>
            <a:ext cx="570626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1600" b="1" dirty="0"/>
              <a:t>Анализ корреляций:</a:t>
            </a:r>
            <a:endParaRPr lang="ru-RU" sz="1600" dirty="0"/>
          </a:p>
          <a:p>
            <a:r>
              <a:rPr lang="ru-RU" sz="1600" dirty="0"/>
              <a:t>Максимальная корреляция 0,11 между плотностью и углом нашивки указывает на отсутствие значимой зависимости между этими переменными. Анализ других параметров показывает корреляцию, близкую к 0, что подтверждает отсутствие выраженных линейных взаимосвязей. Это свидетельствует о необходимости использования более сложных методов для выявления скрытых закономерностей в данных.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F98F52B-002E-4B0A-910A-B50B5827DC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31087" y="118155"/>
            <a:ext cx="1040519" cy="99777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A381DA1-D128-4F89-A8E0-F7E2DB95E4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18461" y="118155"/>
            <a:ext cx="999531" cy="99777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D8328A4-2AFA-4992-A567-5BD038B5EA5C}"/>
              </a:ext>
            </a:extLst>
          </p:cNvPr>
          <p:cNvPicPr/>
          <p:nvPr/>
        </p:nvPicPr>
        <p:blipFill rotWithShape="1">
          <a:blip r:embed="rId4"/>
          <a:srcRect l="4332" t="1145" r="6980"/>
          <a:stretch/>
        </p:blipFill>
        <p:spPr bwMode="auto">
          <a:xfrm>
            <a:off x="7457293" y="1123256"/>
            <a:ext cx="2072151" cy="14559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C6F6F97-0BAB-4873-89AC-8A3A8DA39F5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518151" y="1353199"/>
            <a:ext cx="2525157" cy="120031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83DD5C2-9B5C-450F-8D97-7920153B4412}"/>
              </a:ext>
            </a:extLst>
          </p:cNvPr>
          <p:cNvPicPr/>
          <p:nvPr/>
        </p:nvPicPr>
        <p:blipFill rotWithShape="1">
          <a:blip r:embed="rId6"/>
          <a:srcRect l="4453" r="3490"/>
          <a:stretch/>
        </p:blipFill>
        <p:spPr bwMode="auto">
          <a:xfrm>
            <a:off x="7457293" y="2665211"/>
            <a:ext cx="2072291" cy="12411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551E92F-1D6D-4A6A-A459-5B9DDC57099D}"/>
              </a:ext>
            </a:extLst>
          </p:cNvPr>
          <p:cNvGrpSpPr/>
          <p:nvPr/>
        </p:nvGrpSpPr>
        <p:grpSpPr>
          <a:xfrm>
            <a:off x="9517992" y="2555675"/>
            <a:ext cx="2714084" cy="1515915"/>
            <a:chOff x="9272676" y="3293614"/>
            <a:chExt cx="2714084" cy="1515915"/>
          </a:xfrm>
        </p:grpSpPr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50142F5A-2A4E-4879-B811-C82AA9A621BD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9345835" y="3309612"/>
              <a:ext cx="603882" cy="440821"/>
            </a:xfrm>
            <a:prstGeom prst="rect">
              <a:avLst/>
            </a:prstGeom>
          </p:spPr>
        </p:pic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6135BB88-3393-4F7F-89E3-96DF56106241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9908154" y="3293614"/>
              <a:ext cx="717399" cy="500917"/>
            </a:xfrm>
            <a:prstGeom prst="rect">
              <a:avLst/>
            </a:prstGeom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062716B5-65AA-415E-B5EC-5BB10577A1BA}"/>
                </a:ext>
              </a:extLst>
            </p:cNvPr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10625553" y="3309612"/>
              <a:ext cx="631332" cy="440821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DD6EEFA1-164B-4507-B52B-3C446BA2F01A}"/>
                </a:ext>
              </a:extLst>
            </p:cNvPr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11256885" y="3298660"/>
              <a:ext cx="717399" cy="507484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77C69A90-BA7C-461C-BDF3-B4248C1064F5}"/>
                </a:ext>
              </a:extLst>
            </p:cNvPr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9365023" y="3750434"/>
              <a:ext cx="543132" cy="382204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FFF6F0C1-1995-487E-AC2C-7752B0A6D4EF}"/>
                </a:ext>
              </a:extLst>
            </p:cNvPr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9949717" y="3765601"/>
              <a:ext cx="713263" cy="504558"/>
            </a:xfrm>
            <a:prstGeom prst="rect">
              <a:avLst/>
            </a:prstGeom>
          </p:spPr>
        </p:pic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EFD00C3B-3B29-48E6-8864-A92A6527FCA6}"/>
                </a:ext>
              </a:extLst>
            </p:cNvPr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10634266" y="3761385"/>
              <a:ext cx="631333" cy="440822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86EDD689-40F0-4E8D-A8D9-548D66923F06}"/>
                </a:ext>
              </a:extLst>
            </p:cNvPr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11256885" y="3794531"/>
              <a:ext cx="713263" cy="501926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876F1908-8097-4170-8919-9ADC510BA29B}"/>
                </a:ext>
              </a:extLst>
            </p:cNvPr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9272676" y="4266518"/>
              <a:ext cx="681181" cy="475628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8ED30F9C-3715-4B02-A6DC-E3FCC264ACCF}"/>
                </a:ext>
              </a:extLst>
            </p:cNvPr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9908155" y="4259188"/>
              <a:ext cx="708118" cy="500918"/>
            </a:xfrm>
            <a:prstGeom prst="rect">
              <a:avLst/>
            </a:prstGeom>
          </p:spPr>
        </p:pic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05FB17A1-1F75-4BAC-B7B0-AE306E27A41E}"/>
                </a:ext>
              </a:extLst>
            </p:cNvPr>
            <p:cNvPicPr/>
            <p:nvPr/>
          </p:nvPicPr>
          <p:blipFill>
            <a:blip r:embed="rId17"/>
            <a:stretch>
              <a:fillRect/>
            </a:stretch>
          </p:blipFill>
          <p:spPr>
            <a:xfrm>
              <a:off x="10643382" y="4274128"/>
              <a:ext cx="628065" cy="440822"/>
            </a:xfrm>
            <a:prstGeom prst="rect">
              <a:avLst/>
            </a:prstGeom>
          </p:spPr>
        </p:pic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C7859D3A-228F-4528-BCDE-0C17966164F6}"/>
                </a:ext>
              </a:extLst>
            </p:cNvPr>
            <p:cNvPicPr/>
            <p:nvPr/>
          </p:nvPicPr>
          <p:blipFill>
            <a:blip r:embed="rId18"/>
            <a:stretch>
              <a:fillRect/>
            </a:stretch>
          </p:blipFill>
          <p:spPr>
            <a:xfrm>
              <a:off x="11265599" y="4302045"/>
              <a:ext cx="721161" cy="507484"/>
            </a:xfrm>
            <a:prstGeom prst="rect">
              <a:avLst/>
            </a:prstGeom>
          </p:spPr>
        </p:pic>
      </p:grp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2BF6C7EF-7C53-447D-8CA8-235529995426}"/>
              </a:ext>
            </a:extLst>
          </p:cNvPr>
          <p:cNvPicPr/>
          <p:nvPr/>
        </p:nvPicPr>
        <p:blipFill>
          <a:blip r:embed="rId19"/>
          <a:stretch>
            <a:fillRect/>
          </a:stretch>
        </p:blipFill>
        <p:spPr>
          <a:xfrm>
            <a:off x="7146271" y="4064238"/>
            <a:ext cx="4581131" cy="275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4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1066</TotalTime>
  <Words>1128</Words>
  <Application>Microsoft Office PowerPoint</Application>
  <PresentationFormat>Широкоэкранный</PresentationFormat>
  <Paragraphs>131</Paragraphs>
  <Slides>20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Noto Sans Symbols</vt:lpstr>
      <vt:lpstr>ALS Sector Bold</vt:lpstr>
      <vt:lpstr>ALS Sector Regular</vt:lpstr>
      <vt:lpstr>Open Sans</vt:lpstr>
      <vt:lpstr>Arial</vt:lpstr>
      <vt:lpstr>Calibri</vt:lpstr>
      <vt:lpstr>If,kjyVUNE_28012021</vt:lpstr>
      <vt:lpstr>Разработка и обучение моделей машинного обучения для прогнозирования свойств композитных материалов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Alexey</cp:lastModifiedBy>
  <cp:revision>110</cp:revision>
  <dcterms:created xsi:type="dcterms:W3CDTF">2021-02-24T09:03:25Z</dcterms:created>
  <dcterms:modified xsi:type="dcterms:W3CDTF">2024-12-14T03:49:50Z</dcterms:modified>
</cp:coreProperties>
</file>